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71" r:id="rId3"/>
    <p:sldId id="257" r:id="rId4"/>
    <p:sldId id="259" r:id="rId5"/>
    <p:sldId id="264" r:id="rId6"/>
    <p:sldId id="265" r:id="rId7"/>
    <p:sldId id="266" r:id="rId8"/>
    <p:sldId id="269" r:id="rId9"/>
    <p:sldId id="267" r:id="rId10"/>
    <p:sldId id="268"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45" autoAdjust="0"/>
  </p:normalViewPr>
  <p:slideViewPr>
    <p:cSldViewPr>
      <p:cViewPr varScale="1">
        <p:scale>
          <a:sx n="64" d="100"/>
          <a:sy n="64" d="100"/>
        </p:scale>
        <p:origin x="-238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AC779-F954-4BA3-ABCB-E174EFF40418}" type="datetimeFigureOut">
              <a:rPr lang="en-US" smtClean="0"/>
              <a:t>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A78BBE-D898-403D-B2FE-5CE52BC312C8}" type="slidenum">
              <a:rPr lang="en-US" smtClean="0"/>
              <a:t>‹#›</a:t>
            </a:fld>
            <a:endParaRPr lang="en-US"/>
          </a:p>
        </p:txBody>
      </p:sp>
    </p:spTree>
    <p:extLst>
      <p:ext uri="{BB962C8B-B14F-4D97-AF65-F5344CB8AC3E}">
        <p14:creationId xmlns:p14="http://schemas.microsoft.com/office/powerpoint/2010/main" val="300750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ire_insurance" TargetMode="External"/><Relationship Id="rId4" Type="http://schemas.openxmlformats.org/officeDocument/2006/relationships/hyperlink" Target="http://en.wikipedia.org/wiki/United_States" TargetMode="External"/><Relationship Id="rId5" Type="http://schemas.openxmlformats.org/officeDocument/2006/relationships/hyperlink" Target="http://en.wikipedia.org/wiki/Urbanization" TargetMode="External"/><Relationship Id="rId6" Type="http://schemas.openxmlformats.org/officeDocument/2006/relationships/hyperlink" Target="http://en.wikipedia.org/wiki/Cartography" TargetMode="External"/><Relationship Id="rId7" Type="http://schemas.openxmlformats.org/officeDocument/2006/relationships/hyperlink" Target="http://en.wikipedia.org/wiki/Sanborn_Maps" TargetMode="External"/><Relationship Id="rId8" Type="http://schemas.openxmlformats.org/officeDocument/2006/relationships/hyperlink" Target="http://en.wikipedia.org/wiki/Genealogical" TargetMode="External"/><Relationship Id="rId9" Type="http://schemas.openxmlformats.org/officeDocument/2006/relationships/hyperlink" Target="http://en.wikipedia.org/wiki/Sociology"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sgs.gov/" TargetMode="External"/><Relationship Id="rId4" Type="http://schemas.openxmlformats.org/officeDocument/2006/relationships/hyperlink" Target="http://erg.usgs.gov/isb/pubs/booklets/topo/topo.html" TargetMode="External"/><Relationship Id="rId5" Type="http://schemas.openxmlformats.org/officeDocument/2006/relationships/hyperlink" Target="http://www.usgs.gov/major_sites.html" TargetMode="External"/><Relationship Id="rId6" Type="http://schemas.openxmlformats.org/officeDocument/2006/relationships/hyperlink" Target="http://www.ca.gov/" TargetMode="External"/><Relationship Id="rId7" Type="http://schemas.openxmlformats.org/officeDocument/2006/relationships/hyperlink" Target="http://www.ucdavis.edu/" TargetMode="External"/><Relationship Id="rId8" Type="http://schemas.openxmlformats.org/officeDocument/2006/relationships/hyperlink" Target="http://archive.casil.ucdavis.edu/casil/" TargetMode="External"/><Relationship Id="rId9" Type="http://schemas.openxmlformats.org/officeDocument/2006/relationships/hyperlink" Target="http://casil.ucdavis.edu/mapsurfer/"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Jeremy</a:t>
            </a:r>
            <a:r>
              <a:rPr lang="en-US" baseline="0" dirty="0" smtClean="0"/>
              <a:t> Anderson and I am here to talk to you about a few things that I find fun and that I hop you will to.  I want to show you some of the sites that are available online to  you.  </a:t>
            </a:r>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1</a:t>
            </a:fld>
            <a:endParaRPr lang="en-US"/>
          </a:p>
        </p:txBody>
      </p:sp>
    </p:spTree>
    <p:extLst>
      <p:ext uri="{BB962C8B-B14F-4D97-AF65-F5344CB8AC3E}">
        <p14:creationId xmlns:p14="http://schemas.microsoft.com/office/powerpoint/2010/main" val="158088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the best place to start if you are looking for any</a:t>
            </a:r>
            <a:r>
              <a:rPr lang="en-US" baseline="0" dirty="0" smtClean="0"/>
              <a:t> information on your (or your neighbors) property is the easy to user SF property map.  This site is awesome.  </a:t>
            </a:r>
            <a:endParaRPr lang="en-US" dirty="0" smtClean="0"/>
          </a:p>
          <a:p>
            <a:endParaRPr lang="en-US" dirty="0" smtClean="0"/>
          </a:p>
          <a:p>
            <a:r>
              <a:rPr lang="en-US" dirty="0" smtClean="0"/>
              <a:t>http://www.sf-planning.org/index.aspx?page=2719&amp;recordid=23</a:t>
            </a:r>
          </a:p>
          <a:p>
            <a:endParaRPr lang="en-US" dirty="0" smtClean="0"/>
          </a:p>
          <a:p>
            <a:r>
              <a:rPr lang="en-US" dirty="0" smtClean="0"/>
              <a:t>The San Francisco Planning Department's innovative, user-friendly property information tool provides a single access point for a variety of useful property data, zoning and project information.</a:t>
            </a:r>
          </a:p>
          <a:p>
            <a:pPr lvl="1"/>
            <a:r>
              <a:rPr lang="en-US" dirty="0" smtClean="0"/>
              <a:t>• Property Information (including Assessor's Reports, various Maps) </a:t>
            </a:r>
            <a:br>
              <a:rPr lang="en-US" dirty="0" smtClean="0"/>
            </a:br>
            <a:r>
              <a:rPr lang="en-US" dirty="0" smtClean="0"/>
              <a:t>• Property Zoning Information (including Zoning Districts, other Applicable Regulations) </a:t>
            </a:r>
            <a:br>
              <a:rPr lang="en-US" dirty="0" smtClean="0"/>
            </a:br>
            <a:r>
              <a:rPr lang="en-US" dirty="0" smtClean="0"/>
              <a:t>• Property Historic Preservation Data &amp; District </a:t>
            </a:r>
            <a:br>
              <a:rPr lang="en-US" dirty="0" smtClean="0"/>
            </a:br>
            <a:r>
              <a:rPr lang="en-US" dirty="0" smtClean="0"/>
              <a:t>• Project History of the Property </a:t>
            </a:r>
            <a:br>
              <a:rPr lang="en-US" dirty="0" smtClean="0"/>
            </a:br>
            <a:r>
              <a:rPr lang="en-US" dirty="0" smtClean="0"/>
              <a:t>• Building Permit &amp; Other Permit History of the Property </a:t>
            </a:r>
            <a:br>
              <a:rPr lang="en-US" dirty="0" smtClean="0"/>
            </a:br>
            <a:r>
              <a:rPr lang="en-US" dirty="0" smtClean="0"/>
              <a:t>• Complaint Record of the Property</a:t>
            </a:r>
          </a:p>
          <a:p>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3</a:t>
            </a:fld>
            <a:endParaRPr lang="en-US"/>
          </a:p>
        </p:txBody>
      </p:sp>
    </p:spTree>
    <p:extLst>
      <p:ext uri="{BB962C8B-B14F-4D97-AF65-F5344CB8AC3E}">
        <p14:creationId xmlns:p14="http://schemas.microsoft.com/office/powerpoint/2010/main" val="6441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http://bsm.sfdpw.org/subdivision/keymap/</a:t>
            </a:r>
          </a:p>
          <a:p>
            <a:endParaRPr lang="en-US" dirty="0" smtClean="0"/>
          </a:p>
          <a:p>
            <a:r>
              <a:rPr lang="en-US" dirty="0" smtClean="0"/>
              <a:t>Dedicated Maps</a:t>
            </a:r>
          </a:p>
          <a:p>
            <a:r>
              <a:rPr lang="en-US" dirty="0" smtClean="0"/>
              <a:t>Grande</a:t>
            </a:r>
            <a:r>
              <a:rPr lang="en-US" baseline="0" dirty="0" smtClean="0"/>
              <a:t> Maps</a:t>
            </a:r>
          </a:p>
          <a:p>
            <a:r>
              <a:rPr lang="en-US" baseline="0" dirty="0" smtClean="0"/>
              <a:t>Monument Maps</a:t>
            </a:r>
          </a:p>
          <a:p>
            <a:endParaRPr lang="en-US" dirty="0" smtClean="0"/>
          </a:p>
          <a:p>
            <a:r>
              <a:rPr lang="en-US" dirty="0" smtClean="0"/>
              <a:t>Don’t forget the 3% Grade issue for Curbing your wheels</a:t>
            </a:r>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4</a:t>
            </a:fld>
            <a:endParaRPr lang="en-US"/>
          </a:p>
        </p:txBody>
      </p:sp>
    </p:spTree>
    <p:extLst>
      <p:ext uri="{BB962C8B-B14F-4D97-AF65-F5344CB8AC3E}">
        <p14:creationId xmlns:p14="http://schemas.microsoft.com/office/powerpoint/2010/main" val="206382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Sanborn Maps were originally created for assessing </a:t>
            </a:r>
            <a:r>
              <a:rPr lang="en-US" dirty="0" smtClean="0">
                <a:hlinkClick r:id="rId3" tooltip="Fire insurance"/>
              </a:rPr>
              <a:t>fire insurance</a:t>
            </a:r>
            <a:r>
              <a:rPr lang="en-US" dirty="0" smtClean="0"/>
              <a:t> liability in urbanized areas in the </a:t>
            </a:r>
            <a:r>
              <a:rPr lang="en-US" dirty="0" smtClean="0">
                <a:hlinkClick r:id="rId4" tooltip="United States"/>
              </a:rPr>
              <a:t>United States</a:t>
            </a:r>
            <a:r>
              <a:rPr lang="en-US" dirty="0" smtClean="0"/>
              <a:t>. The maps include detailed information regarding town and building information in approximately 12,000 U.S. towns and cities from 1867 to 2007. Author Kim </a:t>
            </a:r>
            <a:r>
              <a:rPr lang="en-US" dirty="0" err="1" smtClean="0"/>
              <a:t>Keister</a:t>
            </a:r>
            <a:r>
              <a:rPr lang="en-US" dirty="0" smtClean="0"/>
              <a:t> describes the legacy of Sanborn maps: "Stated simply, the Sanborn maps survive as a guide to American </a:t>
            </a:r>
            <a:r>
              <a:rPr lang="en-US" dirty="0" smtClean="0">
                <a:hlinkClick r:id="rId5" tooltip="Urbanization"/>
              </a:rPr>
              <a:t>urbanization</a:t>
            </a:r>
            <a:r>
              <a:rPr lang="en-US" dirty="0" smtClean="0"/>
              <a:t> that is unrivaled by other </a:t>
            </a:r>
            <a:r>
              <a:rPr lang="en-US" dirty="0" smtClean="0">
                <a:hlinkClick r:id="rId6" tooltip="Cartography"/>
              </a:rPr>
              <a:t>cartography</a:t>
            </a:r>
            <a:r>
              <a:rPr lang="en-US" dirty="0" smtClean="0"/>
              <a:t> and, for that matter, by few documentary resources of any kind."</a:t>
            </a:r>
            <a:r>
              <a:rPr lang="en-US" baseline="30000" dirty="0" smtClean="0">
                <a:hlinkClick r:id="rId7"/>
              </a:rPr>
              <a:t>[1]</a:t>
            </a:r>
            <a:r>
              <a:rPr lang="en-US" dirty="0" smtClean="0"/>
              <a:t> They are a highly useful resource for historical research, planning, preservation, </a:t>
            </a:r>
            <a:r>
              <a:rPr lang="en-US" dirty="0" smtClean="0">
                <a:hlinkClick r:id="rId8" tooltip="Genealogical"/>
              </a:rPr>
              <a:t>genealogical</a:t>
            </a:r>
            <a:r>
              <a:rPr lang="en-US" dirty="0" smtClean="0"/>
              <a:t> research, </a:t>
            </a:r>
            <a:r>
              <a:rPr lang="en-US" dirty="0" smtClean="0">
                <a:hlinkClick r:id="rId9" tooltip="Sociology"/>
              </a:rPr>
              <a:t>sociological</a:t>
            </a:r>
            <a:r>
              <a:rPr lang="en-US" dirty="0" smtClean="0"/>
              <a:t> studies and research of urban geography.</a:t>
            </a:r>
          </a:p>
          <a:p>
            <a:endParaRPr lang="en-US" dirty="0" smtClean="0"/>
          </a:p>
          <a:p>
            <a:endParaRPr lang="en-US" dirty="0" smtClean="0"/>
          </a:p>
          <a:p>
            <a:r>
              <a:rPr lang="en-US" dirty="0" smtClean="0"/>
              <a:t>http://www.davidrumsey.com/luna/servlet/detail/RUMSEY~8~1~214199~5501554:-Index-Map-to-San-Francisco-Sanborn?sort=Pub_List_No_InitialSort%2CPub_D</a:t>
            </a:r>
          </a:p>
          <a:p>
            <a:endParaRPr lang="en-US" dirty="0" smtClean="0"/>
          </a:p>
          <a:p>
            <a:r>
              <a:rPr lang="en-US" dirty="0" smtClean="0"/>
              <a:t>Go to</a:t>
            </a:r>
            <a:r>
              <a:rPr lang="en-US" baseline="0" dirty="0" smtClean="0"/>
              <a:t> the Index, find your area, search # Sanborn 1905</a:t>
            </a:r>
          </a:p>
          <a:p>
            <a:endParaRPr lang="en-US" baseline="0" dirty="0" smtClean="0"/>
          </a:p>
        </p:txBody>
      </p:sp>
      <p:sp>
        <p:nvSpPr>
          <p:cNvPr id="4" name="Slide Number Placeholder 3"/>
          <p:cNvSpPr>
            <a:spLocks noGrp="1"/>
          </p:cNvSpPr>
          <p:nvPr>
            <p:ph type="sldNum" sz="quarter" idx="10"/>
          </p:nvPr>
        </p:nvSpPr>
        <p:spPr/>
        <p:txBody>
          <a:bodyPr/>
          <a:lstStyle/>
          <a:p>
            <a:fld id="{9DA78BBE-D898-403D-B2FE-5CE52BC312C8}" type="slidenum">
              <a:rPr lang="en-US" smtClean="0"/>
              <a:t>5</a:t>
            </a:fld>
            <a:endParaRPr lang="en-US"/>
          </a:p>
        </p:txBody>
      </p:sp>
    </p:spTree>
    <p:extLst>
      <p:ext uri="{BB962C8B-B14F-4D97-AF65-F5344CB8AC3E}">
        <p14:creationId xmlns:p14="http://schemas.microsoft.com/office/powerpoint/2010/main" val="210459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avidrumsey.com/luna/servlet/detail/RUMSEY~8~1~217045~5503226:-Index-Map-to--Location-of-Aerial-P?sort=Pub_List_No_InitialSort%2CPub_Date%2CPub_List_No%2CSeries_No&amp;qvq=q:aerial%2B1938;sort:Pub_List_No_InitialSort%2CPub_Date%2CPub_List_No%2CSeries_No;lc:RUMSEY~8~1&amp;mi=0&amp;trs=165</a:t>
            </a:r>
          </a:p>
          <a:p>
            <a:endParaRPr lang="en-US" dirty="0" smtClean="0"/>
          </a:p>
          <a:p>
            <a:r>
              <a:rPr lang="en-US" dirty="0" smtClean="0"/>
              <a:t>Search for </a:t>
            </a:r>
            <a:r>
              <a:rPr lang="en-US" dirty="0" err="1" smtClean="0"/>
              <a:t>arial</a:t>
            </a:r>
            <a:r>
              <a:rPr lang="en-US" dirty="0" smtClean="0"/>
              <a:t> 1938 and Number after looking at the index</a:t>
            </a:r>
          </a:p>
          <a:p>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6</a:t>
            </a:fld>
            <a:endParaRPr lang="en-US"/>
          </a:p>
        </p:txBody>
      </p:sp>
    </p:spTree>
    <p:extLst>
      <p:ext uri="{BB962C8B-B14F-4D97-AF65-F5344CB8AC3E}">
        <p14:creationId xmlns:p14="http://schemas.microsoft.com/office/powerpoint/2010/main" val="165263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http://www.stevemorse.org/census/unified.html</a:t>
            </a:r>
          </a:p>
          <a:p>
            <a:endParaRPr lang="en-US" dirty="0" smtClean="0"/>
          </a:p>
          <a:p>
            <a:r>
              <a:rPr lang="en-US" dirty="0" smtClean="0"/>
              <a:t>http://1940census.archives.gov/</a:t>
            </a:r>
          </a:p>
          <a:p>
            <a:endParaRPr lang="en-US" dirty="0" smtClean="0"/>
          </a:p>
          <a:p>
            <a:r>
              <a:rPr lang="en-US" dirty="0" smtClean="0"/>
              <a:t>Search,</a:t>
            </a:r>
            <a:r>
              <a:rPr lang="en-US" baseline="0" dirty="0" smtClean="0"/>
              <a:t> </a:t>
            </a:r>
          </a:p>
          <a:p>
            <a:r>
              <a:rPr lang="en-US" baseline="0" dirty="0" smtClean="0"/>
              <a:t>Block Index</a:t>
            </a:r>
          </a:p>
          <a:p>
            <a:r>
              <a:rPr lang="en-US" baseline="0" dirty="0" smtClean="0"/>
              <a:t>Street names</a:t>
            </a:r>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7</a:t>
            </a:fld>
            <a:endParaRPr lang="en-US"/>
          </a:p>
        </p:txBody>
      </p:sp>
    </p:spTree>
    <p:extLst>
      <p:ext uri="{BB962C8B-B14F-4D97-AF65-F5344CB8AC3E}">
        <p14:creationId xmlns:p14="http://schemas.microsoft.com/office/powerpoint/2010/main" val="206001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8</a:t>
            </a:fld>
            <a:endParaRPr lang="en-US"/>
          </a:p>
        </p:txBody>
      </p:sp>
    </p:spTree>
    <p:extLst>
      <p:ext uri="{BB962C8B-B14F-4D97-AF65-F5344CB8AC3E}">
        <p14:creationId xmlns:p14="http://schemas.microsoft.com/office/powerpoint/2010/main" val="391964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Past:</a:t>
            </a:r>
            <a:br>
              <a:rPr lang="en-US" dirty="0" smtClean="0"/>
            </a:br>
            <a:r>
              <a:rPr lang="en-US" dirty="0" smtClean="0"/>
              <a:t>The Federal Government used your tax dollars to map, in detail, the entire United States. This gigantic undertaking was done by the United States Geological Survey (</a:t>
            </a:r>
            <a:r>
              <a:rPr lang="en-US" dirty="0" smtClean="0">
                <a:hlinkClick r:id="rId3"/>
              </a:rPr>
              <a:t>USGS</a:t>
            </a:r>
            <a:r>
              <a:rPr lang="en-US" dirty="0" smtClean="0"/>
              <a:t>). Every line on every </a:t>
            </a:r>
            <a:r>
              <a:rPr lang="en-US" dirty="0" err="1" smtClean="0"/>
              <a:t>topo</a:t>
            </a:r>
            <a:r>
              <a:rPr lang="en-US" dirty="0" smtClean="0"/>
              <a:t> map that the USGS produced was drawn in by hand, there were no computers when this project started. Check out the fascinating history of how </a:t>
            </a:r>
            <a:r>
              <a:rPr lang="en-US" dirty="0" err="1" smtClean="0"/>
              <a:t>topo</a:t>
            </a:r>
            <a:r>
              <a:rPr lang="en-US" dirty="0" smtClean="0"/>
              <a:t> maps are made </a:t>
            </a:r>
            <a:r>
              <a:rPr lang="en-US" dirty="0" smtClean="0">
                <a:hlinkClick r:id="rId4"/>
              </a:rPr>
              <a:t>here</a:t>
            </a:r>
            <a:r>
              <a:rPr lang="en-US" dirty="0" smtClean="0"/>
              <a:t>. Maps were previously printed and sold at cost, usually around three dollars, at any one of the </a:t>
            </a:r>
            <a:r>
              <a:rPr lang="en-US" dirty="0" smtClean="0">
                <a:hlinkClick r:id="rId5"/>
              </a:rPr>
              <a:t>Major Field Offices</a:t>
            </a:r>
            <a:r>
              <a:rPr lang="en-US" dirty="0" smtClean="0"/>
              <a:t>.</a:t>
            </a:r>
            <a:br>
              <a:rPr lang="en-US" dirty="0" smtClean="0"/>
            </a:br>
            <a:r>
              <a:rPr lang="en-US" dirty="0" smtClean="0"/>
              <a:t/>
            </a:r>
            <a:br>
              <a:rPr lang="en-US" dirty="0" smtClean="0"/>
            </a:br>
            <a:r>
              <a:rPr lang="en-US" dirty="0" smtClean="0"/>
              <a:t>The Present:</a:t>
            </a:r>
            <a:br>
              <a:rPr lang="en-US" dirty="0" smtClean="0"/>
            </a:br>
            <a:r>
              <a:rPr lang="en-US" dirty="0" smtClean="0"/>
              <a:t>Private companies now own digital copies of the maps. While you can still buy paper copies for around six dollars, digital copies are for sale for a lot more. The maps should be public domain because tax dollars were used to create the maps. The </a:t>
            </a:r>
            <a:r>
              <a:rPr lang="en-US" dirty="0" smtClean="0">
                <a:hlinkClick r:id="rId6"/>
              </a:rPr>
              <a:t>State</a:t>
            </a:r>
            <a:r>
              <a:rPr lang="en-US" dirty="0" smtClean="0"/>
              <a:t> of California struck up a deal with the federal government to freely store these maps on a server at </a:t>
            </a:r>
            <a:r>
              <a:rPr lang="en-US" dirty="0" smtClean="0">
                <a:hlinkClick r:id="rId7"/>
              </a:rPr>
              <a:t>UC Davis</a:t>
            </a:r>
            <a:r>
              <a:rPr lang="en-US" dirty="0" smtClean="0"/>
              <a:t>, and freely </a:t>
            </a:r>
            <a:r>
              <a:rPr lang="en-US" dirty="0" err="1" smtClean="0"/>
              <a:t>distrubute</a:t>
            </a:r>
            <a:r>
              <a:rPr lang="en-US" dirty="0" smtClean="0"/>
              <a:t>.</a:t>
            </a:r>
            <a:br>
              <a:rPr lang="en-US" dirty="0" smtClean="0"/>
            </a:br>
            <a:r>
              <a:rPr lang="en-US" dirty="0" smtClean="0"/>
              <a:t/>
            </a:r>
            <a:br>
              <a:rPr lang="en-US" dirty="0" smtClean="0"/>
            </a:br>
            <a:r>
              <a:rPr lang="en-US" dirty="0" smtClean="0"/>
              <a:t>The Future:</a:t>
            </a:r>
            <a:br>
              <a:rPr lang="en-US" dirty="0" smtClean="0"/>
            </a:br>
            <a:r>
              <a:rPr lang="en-US" dirty="0" smtClean="0"/>
              <a:t>Here you can download all of the </a:t>
            </a:r>
            <a:r>
              <a:rPr lang="en-US" dirty="0" err="1" smtClean="0"/>
              <a:t>topo</a:t>
            </a:r>
            <a:r>
              <a:rPr lang="en-US" dirty="0" smtClean="0"/>
              <a:t> maps of </a:t>
            </a:r>
            <a:r>
              <a:rPr lang="en-US" dirty="0" err="1" smtClean="0"/>
              <a:t>Calfornia</a:t>
            </a:r>
            <a:r>
              <a:rPr lang="en-US" dirty="0" smtClean="0"/>
              <a:t> for free. Due to </a:t>
            </a:r>
            <a:r>
              <a:rPr lang="en-US" dirty="0" err="1" smtClean="0"/>
              <a:t>diferences</a:t>
            </a:r>
            <a:r>
              <a:rPr lang="en-US" dirty="0" smtClean="0"/>
              <a:t> between the NAD27/WGS84 </a:t>
            </a:r>
            <a:r>
              <a:rPr lang="en-US" dirty="0" err="1" smtClean="0"/>
              <a:t>datums</a:t>
            </a:r>
            <a:r>
              <a:rPr lang="en-US" dirty="0" smtClean="0"/>
              <a:t> (what the </a:t>
            </a:r>
            <a:r>
              <a:rPr lang="en-US" dirty="0" err="1" smtClean="0"/>
              <a:t>topo</a:t>
            </a:r>
            <a:r>
              <a:rPr lang="en-US" dirty="0" smtClean="0"/>
              <a:t> maps are based on)and the State datum (what the "property line" of the state is based on), the southern edge of Oregon and the western edge of Nevada are also included. There are also a lot more than just </a:t>
            </a:r>
            <a:r>
              <a:rPr lang="en-US" dirty="0" err="1" smtClean="0"/>
              <a:t>topo</a:t>
            </a:r>
            <a:r>
              <a:rPr lang="en-US" dirty="0" smtClean="0"/>
              <a:t> maps on the </a:t>
            </a:r>
            <a:r>
              <a:rPr lang="en-US" dirty="0" smtClean="0">
                <a:hlinkClick r:id="rId8"/>
              </a:rPr>
              <a:t>California </a:t>
            </a:r>
            <a:r>
              <a:rPr lang="en-US" dirty="0" err="1" smtClean="0">
                <a:hlinkClick r:id="rId8"/>
              </a:rPr>
              <a:t>Saptial</a:t>
            </a:r>
            <a:r>
              <a:rPr lang="en-US" dirty="0" smtClean="0">
                <a:hlinkClick r:id="rId8"/>
              </a:rPr>
              <a:t> Information Library's</a:t>
            </a:r>
            <a:r>
              <a:rPr lang="en-US" dirty="0" smtClean="0"/>
              <a:t> webpage, including bathymetric maps, satellite images, highway plans, census data, geopolitical maps, and much more. There are also several interactive mapping programs on the </a:t>
            </a:r>
            <a:r>
              <a:rPr lang="en-US" dirty="0" err="1" smtClean="0"/>
              <a:t>CaSIL</a:t>
            </a:r>
            <a:r>
              <a:rPr lang="en-US" dirty="0" smtClean="0"/>
              <a:t> webpage, including </a:t>
            </a:r>
            <a:r>
              <a:rPr lang="en-US" dirty="0" smtClean="0">
                <a:hlinkClick r:id="rId9"/>
              </a:rPr>
              <a:t>DRG </a:t>
            </a:r>
            <a:endParaRPr lang="en-US" dirty="0"/>
          </a:p>
        </p:txBody>
      </p:sp>
      <p:sp>
        <p:nvSpPr>
          <p:cNvPr id="4" name="Slide Number Placeholder 3"/>
          <p:cNvSpPr>
            <a:spLocks noGrp="1"/>
          </p:cNvSpPr>
          <p:nvPr>
            <p:ph type="sldNum" sz="quarter" idx="10"/>
          </p:nvPr>
        </p:nvSpPr>
        <p:spPr/>
        <p:txBody>
          <a:bodyPr/>
          <a:lstStyle/>
          <a:p>
            <a:fld id="{9DA78BBE-D898-403D-B2FE-5CE52BC312C8}" type="slidenum">
              <a:rPr lang="en-US" smtClean="0"/>
              <a:t>10</a:t>
            </a:fld>
            <a:endParaRPr lang="en-US"/>
          </a:p>
        </p:txBody>
      </p:sp>
    </p:spTree>
    <p:extLst>
      <p:ext uri="{BB962C8B-B14F-4D97-AF65-F5344CB8AC3E}">
        <p14:creationId xmlns:p14="http://schemas.microsoft.com/office/powerpoint/2010/main" val="45551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F829B6-9779-4672-9D46-DCCC20DC3AEA}" type="datetimeFigureOut">
              <a:rPr lang="en-US" smtClean="0"/>
              <a:t>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78E434-7EBE-4B06-8372-CB0229E3A9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78E434-7EBE-4B06-8372-CB0229E3A9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78E434-7EBE-4B06-8372-CB0229E3A9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78E434-7EBE-4B06-8372-CB0229E3A94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78E434-7EBE-4B06-8372-CB0229E3A94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78E434-7EBE-4B06-8372-CB0229E3A94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478E434-7EBE-4B06-8372-CB0229E3A9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78E434-7EBE-4B06-8372-CB0229E3A94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FF829B6-9779-4672-9D46-DCCC20DC3AEA}" type="datetimeFigureOut">
              <a:rPr lang="en-US" smtClean="0"/>
              <a:t>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78E434-7EBE-4B06-8372-CB0229E3A9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FF829B6-9779-4672-9D46-DCCC20DC3AEA}" type="datetimeFigureOut">
              <a:rPr lang="en-US" smtClean="0"/>
              <a:t>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78E434-7EBE-4B06-8372-CB0229E3A9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FF829B6-9779-4672-9D46-DCCC20DC3AEA}" type="datetimeFigureOut">
              <a:rPr lang="en-US" smtClean="0"/>
              <a:t>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78E434-7EBE-4B06-8372-CB0229E3A94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FF829B6-9779-4672-9D46-DCCC20DC3AEA}" type="datetimeFigureOut">
              <a:rPr lang="en-US" smtClean="0"/>
              <a:t>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78E434-7EBE-4B06-8372-CB0229E3A9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t>Glen Park Association </a:t>
            </a:r>
            <a:endParaRPr lang="en-US" sz="6000" dirty="0"/>
          </a:p>
        </p:txBody>
      </p:sp>
      <p:sp>
        <p:nvSpPr>
          <p:cNvPr id="3" name="Subtitle 2"/>
          <p:cNvSpPr>
            <a:spLocks noGrp="1"/>
          </p:cNvSpPr>
          <p:nvPr>
            <p:ph type="subTitle" idx="1"/>
          </p:nvPr>
        </p:nvSpPr>
        <p:spPr/>
        <p:txBody>
          <a:bodyPr>
            <a:normAutofit/>
          </a:bodyPr>
          <a:lstStyle/>
          <a:p>
            <a:r>
              <a:rPr lang="en-US" sz="3600" dirty="0" smtClean="0"/>
              <a:t>Useful bits of SF history on the Internet</a:t>
            </a:r>
            <a:endParaRPr lang="en-US" sz="3600" dirty="0"/>
          </a:p>
        </p:txBody>
      </p:sp>
    </p:spTree>
    <p:extLst>
      <p:ext uri="{BB962C8B-B14F-4D97-AF65-F5344CB8AC3E}">
        <p14:creationId xmlns:p14="http://schemas.microsoft.com/office/powerpoint/2010/main" val="23886001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09800"/>
            <a:ext cx="7444154" cy="297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r>
              <a:rPr lang="en-US" dirty="0"/>
              <a:t>http://www.klofas.com/topo/</a:t>
            </a:r>
          </a:p>
        </p:txBody>
      </p:sp>
      <p:sp>
        <p:nvSpPr>
          <p:cNvPr id="3" name="Title 2"/>
          <p:cNvSpPr>
            <a:spLocks noGrp="1"/>
          </p:cNvSpPr>
          <p:nvPr>
            <p:ph type="title"/>
          </p:nvPr>
        </p:nvSpPr>
        <p:spPr/>
        <p:txBody>
          <a:bodyPr/>
          <a:lstStyle/>
          <a:p>
            <a:r>
              <a:rPr lang="en-US" dirty="0" err="1" smtClean="0"/>
              <a:t>Topo</a:t>
            </a:r>
            <a:r>
              <a:rPr lang="en-US" dirty="0" smtClean="0"/>
              <a:t> Maps</a:t>
            </a:r>
            <a:endParaRPr lang="en-US" dirty="0"/>
          </a:p>
        </p:txBody>
      </p:sp>
    </p:spTree>
    <p:extLst>
      <p:ext uri="{BB962C8B-B14F-4D97-AF65-F5344CB8AC3E}">
        <p14:creationId xmlns:p14="http://schemas.microsoft.com/office/powerpoint/2010/main" val="2591887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Thanks !</a:t>
            </a:r>
            <a:endParaRPr lang="en-US" dirty="0"/>
          </a:p>
        </p:txBody>
      </p:sp>
    </p:spTree>
    <p:extLst>
      <p:ext uri="{BB962C8B-B14F-4D97-AF65-F5344CB8AC3E}">
        <p14:creationId xmlns:p14="http://schemas.microsoft.com/office/powerpoint/2010/main" val="32095622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Finding out “stuff” on your house.</a:t>
            </a:r>
          </a:p>
          <a:p>
            <a:r>
              <a:rPr lang="en-US" dirty="0" smtClean="0"/>
              <a:t>Historical Research on your neighborhood</a:t>
            </a:r>
          </a:p>
          <a:p>
            <a:r>
              <a:rPr lang="en-US" dirty="0" smtClean="0"/>
              <a:t>Maps </a:t>
            </a:r>
          </a:p>
          <a:p>
            <a:r>
              <a:rPr lang="en-US" dirty="0" smtClean="0"/>
              <a:t>Photography.  </a:t>
            </a:r>
            <a:endParaRPr lang="en-US" dirty="0"/>
          </a:p>
        </p:txBody>
      </p:sp>
      <p:sp>
        <p:nvSpPr>
          <p:cNvPr id="3" name="Title 2"/>
          <p:cNvSpPr>
            <a:spLocks noGrp="1"/>
          </p:cNvSpPr>
          <p:nvPr>
            <p:ph type="title"/>
          </p:nvPr>
        </p:nvSpPr>
        <p:spPr/>
        <p:txBody>
          <a:bodyPr/>
          <a:lstStyle/>
          <a:p>
            <a:r>
              <a:rPr lang="en-US" dirty="0" smtClean="0"/>
              <a:t>What is this about anyways?</a:t>
            </a:r>
            <a:endParaRPr lang="en-US" dirty="0"/>
          </a:p>
        </p:txBody>
      </p:sp>
    </p:spTree>
    <p:extLst>
      <p:ext uri="{BB962C8B-B14F-4D97-AF65-F5344CB8AC3E}">
        <p14:creationId xmlns:p14="http://schemas.microsoft.com/office/powerpoint/2010/main" val="2948512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San Francisco Property Information Map</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563130"/>
            <a:ext cx="4664676" cy="470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86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Dedicated</a:t>
            </a:r>
          </a:p>
          <a:p>
            <a:r>
              <a:rPr lang="en-US" dirty="0" smtClean="0"/>
              <a:t>Grade</a:t>
            </a:r>
          </a:p>
          <a:p>
            <a:r>
              <a:rPr lang="en-US" dirty="0" smtClean="0"/>
              <a:t>Monument</a:t>
            </a:r>
            <a:endParaRPr lang="en-US" dirty="0"/>
          </a:p>
        </p:txBody>
      </p:sp>
      <p:sp>
        <p:nvSpPr>
          <p:cNvPr id="3" name="Title 2"/>
          <p:cNvSpPr>
            <a:spLocks noGrp="1"/>
          </p:cNvSpPr>
          <p:nvPr>
            <p:ph type="title"/>
          </p:nvPr>
        </p:nvSpPr>
        <p:spPr/>
        <p:txBody>
          <a:bodyPr/>
          <a:lstStyle/>
          <a:p>
            <a:pPr algn="ctr"/>
            <a:r>
              <a:rPr lang="en-US" dirty="0" smtClean="0"/>
              <a:t>DPW Key Maps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399"/>
            <a:ext cx="3581400" cy="318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5782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ernalwood.files.wordpress.com/2011/02/sanborn18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43000"/>
            <a:ext cx="5076825" cy="547687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smtClean="0"/>
              <a:t>Maps from 1905</a:t>
            </a:r>
          </a:p>
          <a:p>
            <a:endParaRPr lang="en-US" dirty="0"/>
          </a:p>
        </p:txBody>
      </p:sp>
      <p:sp>
        <p:nvSpPr>
          <p:cNvPr id="3" name="Title 2"/>
          <p:cNvSpPr>
            <a:spLocks noGrp="1"/>
          </p:cNvSpPr>
          <p:nvPr>
            <p:ph type="title"/>
          </p:nvPr>
        </p:nvSpPr>
        <p:spPr/>
        <p:txBody>
          <a:bodyPr/>
          <a:lstStyle/>
          <a:p>
            <a:r>
              <a:rPr lang="en-US" dirty="0" smtClean="0"/>
              <a:t>Sanborn Fire Insurance</a:t>
            </a:r>
            <a:endParaRPr lang="en-US" dirty="0"/>
          </a:p>
        </p:txBody>
      </p:sp>
    </p:spTree>
    <p:extLst>
      <p:ext uri="{BB962C8B-B14F-4D97-AF65-F5344CB8AC3E}">
        <p14:creationId xmlns:p14="http://schemas.microsoft.com/office/powerpoint/2010/main" val="1235949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eremy\AppData\Local\Temp\Rar$DI36.400\5852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295400"/>
            <a:ext cx="5456603" cy="523279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5486400"/>
            <a:ext cx="5943600" cy="520891"/>
          </a:xfrm>
        </p:spPr>
        <p:txBody>
          <a:bodyPr/>
          <a:lstStyle/>
          <a:p>
            <a:endParaRPr lang="en-US" dirty="0"/>
          </a:p>
        </p:txBody>
      </p:sp>
      <p:sp>
        <p:nvSpPr>
          <p:cNvPr id="3" name="Title 2"/>
          <p:cNvSpPr>
            <a:spLocks noGrp="1"/>
          </p:cNvSpPr>
          <p:nvPr>
            <p:ph type="title"/>
          </p:nvPr>
        </p:nvSpPr>
        <p:spPr/>
        <p:txBody>
          <a:bodyPr>
            <a:normAutofit fontScale="90000"/>
          </a:bodyPr>
          <a:lstStyle/>
          <a:p>
            <a:r>
              <a:rPr lang="en-US" dirty="0"/>
              <a:t>Harrison </a:t>
            </a:r>
            <a:r>
              <a:rPr lang="en-US" dirty="0" err="1"/>
              <a:t>Ryker</a:t>
            </a:r>
            <a:r>
              <a:rPr lang="en-US" dirty="0"/>
              <a:t> </a:t>
            </a:r>
            <a:r>
              <a:rPr lang="en-US" dirty="0" smtClean="0"/>
              <a:t/>
            </a:r>
            <a:br>
              <a:rPr lang="en-US" dirty="0" smtClean="0"/>
            </a:br>
            <a:r>
              <a:rPr lang="en-US" dirty="0" smtClean="0"/>
              <a:t>Arial 1938</a:t>
            </a:r>
            <a:endParaRPr lang="en-US" dirty="0"/>
          </a:p>
        </p:txBody>
      </p:sp>
    </p:spTree>
    <p:extLst>
      <p:ext uri="{BB962C8B-B14F-4D97-AF65-F5344CB8AC3E}">
        <p14:creationId xmlns:p14="http://schemas.microsoft.com/office/powerpoint/2010/main" val="1367445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Searching: </a:t>
            </a:r>
          </a:p>
          <a:p>
            <a:r>
              <a:rPr lang="en-US" dirty="0"/>
              <a:t>http://www.archives.gov/research/census/1940/videos.html</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1940 Census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0"/>
            <a:ext cx="4229100" cy="336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117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http://www.sfaa.org/0112verplanck.html</a:t>
            </a:r>
          </a:p>
        </p:txBody>
      </p:sp>
      <p:sp>
        <p:nvSpPr>
          <p:cNvPr id="3" name="Title 2"/>
          <p:cNvSpPr>
            <a:spLocks noGrp="1"/>
          </p:cNvSpPr>
          <p:nvPr>
            <p:ph type="title"/>
          </p:nvPr>
        </p:nvSpPr>
        <p:spPr/>
        <p:txBody>
          <a:bodyPr/>
          <a:lstStyle/>
          <a:p>
            <a:r>
              <a:rPr lang="en-US" dirty="0" smtClean="0"/>
              <a:t>History Of Glen Park</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238374"/>
            <a:ext cx="5734050" cy="434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7038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http://atlas.ca.gov/imagerySearch.html</a:t>
            </a:r>
          </a:p>
        </p:txBody>
      </p:sp>
      <p:sp>
        <p:nvSpPr>
          <p:cNvPr id="3" name="Title 2"/>
          <p:cNvSpPr>
            <a:spLocks noGrp="1"/>
          </p:cNvSpPr>
          <p:nvPr>
            <p:ph type="title"/>
          </p:nvPr>
        </p:nvSpPr>
        <p:spPr/>
        <p:txBody>
          <a:bodyPr/>
          <a:lstStyle/>
          <a:p>
            <a:r>
              <a:rPr lang="en-US" dirty="0" smtClean="0"/>
              <a:t>Cal Atlas Arial Maps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05050"/>
            <a:ext cx="65087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2102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694</TotalTime>
  <Words>547</Words>
  <Application>Microsoft Macintosh PowerPoint</Application>
  <PresentationFormat>On-screen Show (4:3)</PresentationFormat>
  <Paragraphs>64</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Glen Park Association </vt:lpstr>
      <vt:lpstr>What is this about anyways?</vt:lpstr>
      <vt:lpstr>San Francisco Property Information Map</vt:lpstr>
      <vt:lpstr>DPW Key Maps</vt:lpstr>
      <vt:lpstr>Sanborn Fire Insurance</vt:lpstr>
      <vt:lpstr>Harrison Ryker  Arial 1938</vt:lpstr>
      <vt:lpstr>1940 Census</vt:lpstr>
      <vt:lpstr>History Of Glen Park</vt:lpstr>
      <vt:lpstr>Cal Atlas Arial Maps</vt:lpstr>
      <vt:lpstr>Topo Maps</vt:lpstr>
      <vt:lpstr>Thanks !</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Park Association</dc:title>
  <dc:creator>Jeremy Anderson</dc:creator>
  <cp:lastModifiedBy>Elizabeth Weise</cp:lastModifiedBy>
  <cp:revision>19</cp:revision>
  <dcterms:created xsi:type="dcterms:W3CDTF">2012-07-17T22:39:24Z</dcterms:created>
  <dcterms:modified xsi:type="dcterms:W3CDTF">2012-07-20T16:54:09Z</dcterms:modified>
</cp:coreProperties>
</file>